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PT Sans Narrow" panose="02020500000000000000" charset="0"/>
      <p:regular r:id="rId36"/>
      <p:bold r:id="rId37"/>
    </p:embeddedFont>
    <p:embeddedFont>
      <p:font typeface="Open Sans" panose="02020500000000000000" charset="0"/>
      <p:regular r:id="rId38"/>
      <p:bold r:id="rId39"/>
      <p:italic r:id="rId40"/>
      <p:boldItalic r:id="rId41"/>
    </p:embeddedFont>
    <p:embeddedFont>
      <p:font typeface="Economica" panose="02020500000000000000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5" y="421100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362666"/>
            <a:ext cx="7136668" cy="203195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5292001"/>
            <a:ext cx="7136668" cy="203195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/>
            </a:lvl1pPr>
            <a:lvl2pPr lvl="1" algn="ctr">
              <a:spcBef>
                <a:spcPts val="0"/>
              </a:spcBef>
              <a:buSzPts val="3600"/>
              <a:buNone/>
              <a:defRPr/>
            </a:lvl2pPr>
            <a:lvl3pPr lvl="2" algn="ctr">
              <a:spcBef>
                <a:spcPts val="0"/>
              </a:spcBef>
              <a:buSzPts val="3600"/>
              <a:buNone/>
              <a:defRPr/>
            </a:lvl3pPr>
            <a:lvl4pPr lvl="3" algn="ctr">
              <a:spcBef>
                <a:spcPts val="0"/>
              </a:spcBef>
              <a:buSzPts val="3600"/>
              <a:buNone/>
              <a:defRPr/>
            </a:lvl4pPr>
            <a:lvl5pPr lvl="4" algn="ctr">
              <a:spcBef>
                <a:spcPts val="0"/>
              </a:spcBef>
              <a:buSzPts val="3600"/>
              <a:buNone/>
              <a:defRPr/>
            </a:lvl5pPr>
            <a:lvl6pPr lvl="5" algn="ctr">
              <a:spcBef>
                <a:spcPts val="0"/>
              </a:spcBef>
              <a:buSzPts val="3600"/>
              <a:buNone/>
              <a:defRPr/>
            </a:lvl6pPr>
            <a:lvl7pPr lvl="6" algn="ctr">
              <a:spcBef>
                <a:spcPts val="0"/>
              </a:spcBef>
              <a:buSzPts val="3600"/>
              <a:buNone/>
              <a:defRPr/>
            </a:lvl7pPr>
            <a:lvl8pPr lvl="7" algn="ctr">
              <a:spcBef>
                <a:spcPts val="0"/>
              </a:spcBef>
              <a:buSzPts val="3600"/>
              <a:buNone/>
              <a:defRPr/>
            </a:lvl8pPr>
            <a:lvl9pPr lvl="8" algn="ctr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600"/>
              <a:buNone/>
              <a:defRPr/>
            </a:lvl1pPr>
            <a:lvl2pPr lvl="1">
              <a:spcBef>
                <a:spcPts val="0"/>
              </a:spcBef>
              <a:buSzPts val="3600"/>
              <a:buNone/>
              <a:defRPr/>
            </a:lvl2pPr>
            <a:lvl3pPr lvl="2">
              <a:spcBef>
                <a:spcPts val="0"/>
              </a:spcBef>
              <a:buSzPts val="3600"/>
              <a:buNone/>
              <a:defRPr/>
            </a:lvl3pPr>
            <a:lvl4pPr lvl="3">
              <a:spcBef>
                <a:spcPts val="0"/>
              </a:spcBef>
              <a:buSzPts val="3600"/>
              <a:buNone/>
              <a:defRPr/>
            </a:lvl4pPr>
            <a:lvl5pPr lvl="4">
              <a:spcBef>
                <a:spcPts val="0"/>
              </a:spcBef>
              <a:buSzPts val="3600"/>
              <a:buNone/>
              <a:defRPr/>
            </a:lvl5pPr>
            <a:lvl6pPr lvl="5">
              <a:spcBef>
                <a:spcPts val="0"/>
              </a:spcBef>
              <a:buSzPts val="3600"/>
              <a:buNone/>
              <a:defRPr/>
            </a:lvl6pPr>
            <a:lvl7pPr lvl="6">
              <a:spcBef>
                <a:spcPts val="0"/>
              </a:spcBef>
              <a:buSzPts val="3600"/>
              <a:buNone/>
              <a:defRPr/>
            </a:lvl7pPr>
            <a:lvl8pPr lvl="7">
              <a:spcBef>
                <a:spcPts val="0"/>
              </a:spcBef>
              <a:buSzPts val="3600"/>
              <a:buNone/>
              <a:defRPr/>
            </a:lvl8pPr>
            <a:lvl9pPr lvl="8">
              <a:spcBef>
                <a:spcPts val="0"/>
              </a:spcBef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-GB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tic.edu.h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tic.edu.h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s://classroom.google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ict.tic.edu.hk" TargetMode="External"/><Relationship Id="rId5" Type="http://schemas.openxmlformats.org/officeDocument/2006/relationships/hyperlink" Target="http://www.tic.edu.hk" TargetMode="External"/><Relationship Id="rId4" Type="http://schemas.openxmlformats.org/officeDocument/2006/relationships/hyperlink" Target="http://hub.tic.edu.h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tic.edu.hk/it-support/blended-learni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incipal@tic.edu.h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.tic.edu.h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1120600" y="5701050"/>
            <a:ext cx="4079700" cy="86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600">
                <a:latin typeface="Economica"/>
                <a:ea typeface="Economica"/>
                <a:cs typeface="Economica"/>
                <a:sym typeface="Economica"/>
              </a:rPr>
              <a:t>14 Dec 2017</a:t>
            </a:r>
          </a:p>
          <a:p>
            <a:pPr marL="0" lvl="0" indent="0">
              <a:spcBef>
                <a:spcPts val="0"/>
              </a:spcBef>
              <a:buNone/>
            </a:pPr>
            <a:endParaRPr sz="16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600" i="1">
                <a:latin typeface="Economica"/>
                <a:ea typeface="Economica"/>
                <a:cs typeface="Economica"/>
                <a:sym typeface="Economica"/>
              </a:rPr>
              <a:t>Learning &amp; Teaching:  Expo. 21C Classroom</a:t>
            </a:r>
          </a:p>
          <a:p>
            <a:pPr marL="0" lvl="0" indent="0">
              <a:spcBef>
                <a:spcPts val="0"/>
              </a:spcBef>
              <a:buNone/>
            </a:pPr>
            <a:endParaRPr sz="1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448350" y="1829350"/>
            <a:ext cx="8247300" cy="222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6000"/>
              <a:t>Building a School-based LMS with </a:t>
            </a:r>
            <a:r>
              <a:rPr lang="en-GB" sz="6000">
                <a:solidFill>
                  <a:srgbClr val="0000FF"/>
                </a:solidFill>
              </a:rPr>
              <a:t>Google Suite for Edu.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2136750" y="4178050"/>
            <a:ext cx="4870500" cy="6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i="1"/>
              <a:t>Jockey Club Ti-I College</a:t>
            </a:r>
          </a:p>
        </p:txBody>
      </p:sp>
      <p:pic>
        <p:nvPicPr>
          <p:cNvPr id="69" name="Shape 69" descr="school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700" y="372208"/>
            <a:ext cx="959475" cy="9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pic>
        <p:nvPicPr>
          <p:cNvPr id="149" name="Shape 149" descr="pu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  <p:pic>
        <p:nvPicPr>
          <p:cNvPr id="155" name="Shape 155" descr="pu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  <p:pic>
        <p:nvPicPr>
          <p:cNvPr id="161" name="Shape 1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625" y="333813"/>
            <a:ext cx="8868750" cy="6190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7056600" y="4262850"/>
            <a:ext cx="2087400" cy="1357500"/>
          </a:xfrm>
          <a:prstGeom prst="wedgeRoundRectCallout">
            <a:avLst>
              <a:gd name="adj1" fmla="val -99152"/>
              <a:gd name="adj2" fmla="val -119460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Index page build with New Google Sites.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pic>
        <p:nvPicPr>
          <p:cNvPr id="168" name="Shape 16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3966"/>
          <a:stretch/>
        </p:blipFill>
        <p:spPr>
          <a:xfrm>
            <a:off x="0" y="587525"/>
            <a:ext cx="9144000" cy="50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6549000" y="5500500"/>
            <a:ext cx="2087400" cy="1357500"/>
          </a:xfrm>
          <a:prstGeom prst="wedgeRoundRectCallout">
            <a:avLst>
              <a:gd name="adj1" fmla="val -111771"/>
              <a:gd name="adj2" fmla="val -170853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Index page for each class. Simple index with subjects.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724197" cy="68580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6" name="Shape 176"/>
          <p:cNvSpPr/>
          <p:nvPr/>
        </p:nvSpPr>
        <p:spPr>
          <a:xfrm>
            <a:off x="4730400" y="2416050"/>
            <a:ext cx="2106000" cy="579900"/>
          </a:xfrm>
          <a:prstGeom prst="wedgeRoundRectCallout">
            <a:avLst>
              <a:gd name="adj1" fmla="val -123333"/>
              <a:gd name="adj2" fmla="val -206397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Pre-defined tabs for all Hubs</a:t>
            </a:r>
          </a:p>
        </p:txBody>
      </p:sp>
      <p:sp>
        <p:nvSpPr>
          <p:cNvPr id="177" name="Shape 177"/>
          <p:cNvSpPr/>
          <p:nvPr/>
        </p:nvSpPr>
        <p:spPr>
          <a:xfrm>
            <a:off x="2278800" y="3442050"/>
            <a:ext cx="2106000" cy="741900"/>
          </a:xfrm>
          <a:prstGeom prst="wedgeRoundRectCallout">
            <a:avLst>
              <a:gd name="adj1" fmla="val -78205"/>
              <a:gd name="adj2" fmla="val -316845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Teachers can add their own if they want.</a:t>
            </a:r>
          </a:p>
        </p:txBody>
      </p:sp>
      <p:sp>
        <p:nvSpPr>
          <p:cNvPr id="178" name="Shape 178"/>
          <p:cNvSpPr/>
          <p:nvPr/>
        </p:nvSpPr>
        <p:spPr>
          <a:xfrm>
            <a:off x="6890400" y="3093125"/>
            <a:ext cx="2253600" cy="2330100"/>
          </a:xfrm>
          <a:prstGeom prst="wedgeRoundRectCallout">
            <a:avLst>
              <a:gd name="adj1" fmla="val -68690"/>
              <a:gd name="adj2" fmla="val -16631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Build one Site, mass copy to all </a:t>
            </a: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Set permissions</a:t>
            </a:r>
          </a:p>
          <a:p>
            <a:pPr marL="457200" lvl="0" indent="-330200" rtl="0">
              <a:spcBef>
                <a:spcPts val="0"/>
              </a:spcBef>
              <a:buSzPts val="1600"/>
              <a:buChar char="●"/>
            </a:pPr>
            <a:r>
              <a:rPr lang="en-GB" sz="1600"/>
              <a:t>Properly indexed on the main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7808"/>
          <a:stretch/>
        </p:blipFill>
        <p:spPr>
          <a:xfrm>
            <a:off x="44400" y="1872925"/>
            <a:ext cx="9099601" cy="49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t="4885" b="5307"/>
          <a:stretch/>
        </p:blipFill>
        <p:spPr>
          <a:xfrm>
            <a:off x="0" y="90725"/>
            <a:ext cx="6769201" cy="16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1749600" y="1476450"/>
            <a:ext cx="2592000" cy="720300"/>
          </a:xfrm>
          <a:prstGeom prst="wedgeRoundRectCallout">
            <a:avLst>
              <a:gd name="adj1" fmla="val -63333"/>
              <a:gd name="adj2" fmla="val 36502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600"/>
              <a:t>Common GDrive Folders </a:t>
            </a:r>
            <a:br>
              <a:rPr lang="en-GB" sz="1600"/>
            </a:br>
            <a:r>
              <a:rPr lang="en-GB" sz="1600"/>
              <a:t>for the whole Form.</a:t>
            </a:r>
          </a:p>
        </p:txBody>
      </p:sp>
      <p:sp>
        <p:nvSpPr>
          <p:cNvPr id="187" name="Shape 187"/>
          <p:cNvSpPr/>
          <p:nvPr/>
        </p:nvSpPr>
        <p:spPr>
          <a:xfrm>
            <a:off x="6609600" y="1638450"/>
            <a:ext cx="2357700" cy="720300"/>
          </a:xfrm>
          <a:prstGeom prst="wedgeRoundRectCallout">
            <a:avLst>
              <a:gd name="adj1" fmla="val -112298"/>
              <a:gd name="adj2" fmla="val 36502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Specific GDrive Folders for a particular class.</a:t>
            </a:r>
          </a:p>
        </p:txBody>
      </p:sp>
      <p:sp>
        <p:nvSpPr>
          <p:cNvPr id="188" name="Shape 188"/>
          <p:cNvSpPr/>
          <p:nvPr/>
        </p:nvSpPr>
        <p:spPr>
          <a:xfrm>
            <a:off x="4860000" y="5126850"/>
            <a:ext cx="2592000" cy="720300"/>
          </a:xfrm>
          <a:prstGeom prst="wedgeRoundRectCallout">
            <a:avLst>
              <a:gd name="adj1" fmla="val -64167"/>
              <a:gd name="adj2" fmla="val -84947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GDrive Folder "Widget" inserted in Google Sites</a:t>
            </a:r>
          </a:p>
        </p:txBody>
      </p:sp>
      <p:sp>
        <p:nvSpPr>
          <p:cNvPr id="189" name="Shape 189"/>
          <p:cNvSpPr/>
          <p:nvPr/>
        </p:nvSpPr>
        <p:spPr>
          <a:xfrm>
            <a:off x="432000" y="5126850"/>
            <a:ext cx="2592000" cy="720300"/>
          </a:xfrm>
          <a:prstGeom prst="wedgeRoundRectCallout">
            <a:avLst>
              <a:gd name="adj1" fmla="val 6667"/>
              <a:gd name="adj2" fmla="val 99476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Links to open the folder directly in GDrive.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784813"/>
            <a:ext cx="8991599" cy="3732362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6" name="Shape 196"/>
          <p:cNvSpPr/>
          <p:nvPr/>
        </p:nvSpPr>
        <p:spPr>
          <a:xfrm>
            <a:off x="0" y="501125"/>
            <a:ext cx="2592000" cy="864000"/>
          </a:xfrm>
          <a:prstGeom prst="wedgeRoundRectCallout">
            <a:avLst>
              <a:gd name="adj1" fmla="val 37917"/>
              <a:gd name="adj2" fmla="val 123466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All teachers will find the GDrive Folders to all hubs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5600" y="0"/>
            <a:ext cx="1563150" cy="15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x="6220800" y="4532850"/>
            <a:ext cx="2592000" cy="1422300"/>
          </a:xfrm>
          <a:prstGeom prst="wedgeRoundRectCallout">
            <a:avLst>
              <a:gd name="adj1" fmla="val -833"/>
              <a:gd name="adj2" fmla="val -119333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600"/>
              <a:t>Folders are created with admin account. </a:t>
            </a:r>
            <a:br>
              <a:rPr lang="en-GB" sz="1600"/>
            </a:br>
            <a:endParaRPr lang="en-GB" sz="1600"/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Avoid ownership problems.</a:t>
            </a:r>
          </a:p>
        </p:txBody>
      </p:sp>
      <p:sp>
        <p:nvSpPr>
          <p:cNvPr id="199" name="Shape 199"/>
          <p:cNvSpPr/>
          <p:nvPr/>
        </p:nvSpPr>
        <p:spPr>
          <a:xfrm>
            <a:off x="2937600" y="198725"/>
            <a:ext cx="2073600" cy="1090800"/>
          </a:xfrm>
          <a:prstGeom prst="wedgeRoundRectCallout">
            <a:avLst>
              <a:gd name="adj1" fmla="val -52083"/>
              <a:gd name="adj2" fmla="val 108416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All teaching resources are centralized.</a:t>
            </a:r>
          </a:p>
        </p:txBody>
      </p:sp>
      <p:sp>
        <p:nvSpPr>
          <p:cNvPr id="200" name="Shape 200"/>
          <p:cNvSpPr/>
          <p:nvPr/>
        </p:nvSpPr>
        <p:spPr>
          <a:xfrm>
            <a:off x="1782000" y="4943250"/>
            <a:ext cx="2592000" cy="1422300"/>
          </a:xfrm>
          <a:prstGeom prst="wedgeRoundRectCallout">
            <a:avLst>
              <a:gd name="adj1" fmla="val -40833"/>
              <a:gd name="adj2" fmla="val -123889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1600"/>
              <a:t>All other hub folders are properly categorized through a folder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17</a:t>
            </a:fld>
            <a:endParaRPr lang="en-GB"/>
          </a:p>
        </p:txBody>
      </p:sp>
      <p:sp>
        <p:nvSpPr>
          <p:cNvPr id="206" name="Shape 206"/>
          <p:cNvSpPr txBox="1"/>
          <p:nvPr/>
        </p:nvSpPr>
        <p:spPr>
          <a:xfrm>
            <a:off x="0" y="0"/>
            <a:ext cx="5130000" cy="13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Upload Handouts through simple </a:t>
            </a:r>
            <a:r>
              <a:rPr lang="en-GB" sz="30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DRAG and DROP</a:t>
            </a:r>
            <a:r>
              <a:rPr lang="en-GB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6444750" y="4442675"/>
            <a:ext cx="2576400" cy="13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ALL teachers can handle!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0" y="1280175"/>
            <a:ext cx="6318000" cy="5577825"/>
            <a:chOff x="0" y="1280175"/>
            <a:chExt cx="6318000" cy="5577825"/>
          </a:xfrm>
        </p:grpSpPr>
        <p:pic>
          <p:nvPicPr>
            <p:cNvPr id="209" name="Shape 2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280175"/>
              <a:ext cx="6318000" cy="5577825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172800" y="5818475"/>
              <a:ext cx="25056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-GB" sz="2600" b="1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</a:rPr>
                <a:t>Browser</a:t>
              </a: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5243975" y="0"/>
            <a:ext cx="3968425" cy="3535800"/>
            <a:chOff x="5243975" y="0"/>
            <a:chExt cx="3968425" cy="3535800"/>
          </a:xfrm>
        </p:grpSpPr>
        <p:pic>
          <p:nvPicPr>
            <p:cNvPr id="212" name="Shape 2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43975" y="0"/>
              <a:ext cx="3855626" cy="2891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Shape 213"/>
            <p:cNvSpPr txBox="1"/>
            <p:nvPr/>
          </p:nvSpPr>
          <p:spPr>
            <a:xfrm>
              <a:off x="6706800" y="2908500"/>
              <a:ext cx="25056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r>
                <a:rPr lang="en-GB" sz="2600" b="1">
                  <a:solidFill>
                    <a:srgbClr val="0000FF"/>
                  </a:solidFill>
                  <a:latin typeface="Open Sans"/>
                  <a:ea typeface="Open Sans"/>
                  <a:cs typeface="Open Sans"/>
                  <a:sym typeface="Open Sans"/>
                </a:rPr>
                <a:t>My Computer</a:t>
              </a:r>
            </a:p>
          </p:txBody>
        </p:sp>
      </p:grpSp>
      <p:sp>
        <p:nvSpPr>
          <p:cNvPr id="214" name="Shape 214"/>
          <p:cNvSpPr/>
          <p:nvPr/>
        </p:nvSpPr>
        <p:spPr>
          <a:xfrm rot="10800000">
            <a:off x="5054400" y="2607125"/>
            <a:ext cx="1652400" cy="1512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18</a:t>
            </a:fld>
            <a:endParaRPr lang="en-GB"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4750"/>
            <a:ext cx="9021149" cy="609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4881600" y="2869650"/>
            <a:ext cx="2592000" cy="2480700"/>
          </a:xfrm>
          <a:prstGeom prst="wedgeRoundRectCallout">
            <a:avLst>
              <a:gd name="adj1" fmla="val -69167"/>
              <a:gd name="adj2" fmla="val -90651"/>
              <a:gd name="adj3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1600"/>
              <a:t>All users see all their Google Classrooms automatically. </a:t>
            </a:r>
          </a:p>
          <a:p>
            <a:pPr marL="0" lvl="0" indent="0">
              <a:spcBef>
                <a:spcPts val="0"/>
              </a:spcBef>
              <a:buNone/>
            </a:pPr>
            <a:endParaRPr sz="1600"/>
          </a:p>
          <a:p>
            <a:pPr marL="0" lvl="0" indent="0">
              <a:spcBef>
                <a:spcPts val="0"/>
              </a:spcBef>
              <a:buNone/>
            </a:pPr>
            <a:r>
              <a:rPr lang="en-GB" sz="1600"/>
              <a:t>no codes to fill,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600"/>
              <a:t>no enrollment problems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600"/>
              <a:t>no "I don't know how to"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1600" b="1"/>
              <a:t>i.e. no excuses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19</a:t>
            </a:fld>
            <a:endParaRPr lang="en-GB"/>
          </a:p>
        </p:txBody>
      </p:sp>
      <p:sp>
        <p:nvSpPr>
          <p:cNvPr id="227" name="Shape 227"/>
          <p:cNvSpPr txBox="1"/>
          <p:nvPr/>
        </p:nvSpPr>
        <p:spPr>
          <a:xfrm>
            <a:off x="226800" y="252725"/>
            <a:ext cx="7074000" cy="184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4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Live Demonstrations </a:t>
            </a:r>
            <a:br>
              <a:rPr lang="en-GB" sz="4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48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(if time allows)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625" y="1613525"/>
            <a:ext cx="3513516" cy="42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5507625" y="4245350"/>
            <a:ext cx="1899000" cy="1630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140400" y="2574725"/>
            <a:ext cx="4460400" cy="10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0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http://hub.tic.edu.hk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140400" y="3537950"/>
            <a:ext cx="4460400" cy="10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0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http://www.tic.edu.hk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40400" y="4553150"/>
            <a:ext cx="4460400" cy="10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0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http://ict.tic.edu.hk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40400" y="5676350"/>
            <a:ext cx="5713200" cy="10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30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http://classroom.google.com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About Us: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43050" y="1287250"/>
            <a:ext cx="4524300" cy="340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Name:  Mr. CHAN Wai-leung, Stephen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Title:    Assistant Principal	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Contact:  </a:t>
            </a:r>
            <a:r>
              <a:rPr lang="en-GB" sz="2400">
                <a:solidFill>
                  <a:srgbClr val="1155CC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stephen@tic.edu.hk</a:t>
            </a: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  </a:t>
            </a:r>
            <a:b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Mobile: 9370-4365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Office: 2691-7150 Ext: 8130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5015850" y="1192950"/>
            <a:ext cx="4005300" cy="447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Name:  Mr. LIE Chi-wai, Kevin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Title:    Deputy ICT Panel Head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Contact:  </a:t>
            </a:r>
            <a:r>
              <a:rPr lang="en-GB" sz="2400">
                <a:solidFill>
                  <a:srgbClr val="1155CC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kevin@tic.edu.hk</a:t>
            </a: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 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Mobile: 6468-5821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Office: 2691-7150 Ext: 8097</a:t>
            </a:r>
          </a:p>
        </p:txBody>
      </p:sp>
      <p:cxnSp>
        <p:nvCxnSpPr>
          <p:cNvPr id="78" name="Shape 78"/>
          <p:cNvCxnSpPr/>
          <p:nvPr/>
        </p:nvCxnSpPr>
        <p:spPr>
          <a:xfrm>
            <a:off x="4841600" y="1714325"/>
            <a:ext cx="0" cy="4730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</a:t>
            </a:fld>
            <a:endParaRPr lang="en-GB"/>
          </a:p>
        </p:txBody>
      </p:sp>
      <p:pic>
        <p:nvPicPr>
          <p:cNvPr id="80" name="Shape 80" descr="CWL 2015.jpg"/>
          <p:cNvPicPr preferRelativeResize="0"/>
          <p:nvPr/>
        </p:nvPicPr>
        <p:blipFill rotWithShape="1">
          <a:blip r:embed="rId3">
            <a:alphaModFix/>
          </a:blip>
          <a:srcRect l="19910"/>
          <a:stretch/>
        </p:blipFill>
        <p:spPr>
          <a:xfrm>
            <a:off x="311700" y="3575625"/>
            <a:ext cx="4205801" cy="294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LI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5849" y="3501975"/>
            <a:ext cx="2282195" cy="3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71675" y="224050"/>
            <a:ext cx="8308800" cy="2040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4800">
                <a:solidFill>
                  <a:srgbClr val="FF0000"/>
                </a:solidFill>
              </a:rPr>
              <a:t>2. BYOD - A Cross-platform Approach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20</a:t>
            </a:fld>
            <a:endParaRPr lang="en-GB"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429700"/>
            <a:ext cx="5251675" cy="34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075" y="3515575"/>
            <a:ext cx="3526000" cy="3226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School Policy - BYOD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Students are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NOT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 compulsorily required to bring a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computer/tablet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 to school at all times.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Wi-Fi 900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 is a way to enable students to access the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Digital Learning Hub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 so that they can download the work provided by teachers and engage in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Self-Directed Learning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.</a:t>
            </a:r>
          </a:p>
          <a:p>
            <a:pPr marL="457200" lvl="0" indent="-419100">
              <a:spcBef>
                <a:spcPts val="0"/>
              </a:spcBef>
              <a:buSzPts val="3000"/>
              <a:buFont typeface="Economica"/>
              <a:buChar char="●"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It is about providing for students the opportunity to become more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active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 and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engaged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3000" b="1">
                <a:latin typeface="Economica"/>
                <a:ea typeface="Economica"/>
                <a:cs typeface="Economica"/>
                <a:sym typeface="Economica"/>
              </a:rPr>
              <a:t>learners</a:t>
            </a: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22</a:t>
            </a:fld>
            <a:endParaRPr lang="en-GB"/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Definition of </a:t>
            </a:r>
            <a:r>
              <a:rPr lang="en-GB" b="1" u="sng">
                <a:solidFill>
                  <a:srgbClr val="0000FF"/>
                </a:solidFill>
              </a:rPr>
              <a:t>Devices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688427"/>
            <a:ext cx="8520600" cy="328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Economica"/>
                <a:ea typeface="Economica"/>
                <a:cs typeface="Economica"/>
                <a:sym typeface="Economica"/>
              </a:rPr>
              <a:t>Wi-Fi capable Tablets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Economica"/>
                <a:ea typeface="Economica"/>
                <a:cs typeface="Economica"/>
                <a:sym typeface="Economica"/>
              </a:rPr>
              <a:t>iPads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Economica"/>
                <a:ea typeface="Economica"/>
                <a:cs typeface="Economica"/>
                <a:sym typeface="Economica"/>
              </a:rPr>
              <a:t>e-Readers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Chromebooks  :)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4294967295"/>
          </p:nvPr>
        </p:nvSpPr>
        <p:spPr>
          <a:xfrm>
            <a:off x="4832400" y="1633625"/>
            <a:ext cx="3757800" cy="447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Economica"/>
                <a:ea typeface="Economica"/>
                <a:cs typeface="Economica"/>
                <a:sym typeface="Economica"/>
              </a:rPr>
              <a:t>MacBooks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Economica"/>
                <a:ea typeface="Economica"/>
                <a:cs typeface="Economica"/>
                <a:sym typeface="Economica"/>
              </a:rPr>
              <a:t>Laptops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latin typeface="Economica"/>
                <a:ea typeface="Economica"/>
                <a:cs typeface="Economica"/>
                <a:sym typeface="Economica"/>
              </a:rPr>
              <a:t>…….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Smartphone in Campus: 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743200" y="2327675"/>
            <a:ext cx="4542300" cy="211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GB" sz="3600"/>
              <a:t>Smartphones are not defined as </a:t>
            </a:r>
            <a:br>
              <a:rPr lang="en-GB" sz="3600"/>
            </a:br>
            <a:r>
              <a:rPr lang="en-GB" sz="3600" b="1"/>
              <a:t>Learning Devices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23</a:t>
            </a:fld>
            <a:endParaRPr lang="en-GB"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00" y="1692696"/>
            <a:ext cx="3767099" cy="440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Use of devices in Campus: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688431"/>
            <a:ext cx="8520600" cy="124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Students are allowed to use their own device </a:t>
            </a:r>
            <a:br>
              <a:rPr lang="en-GB" sz="3000"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3000" b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under teachers' supervision only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24</a:t>
            </a:fld>
            <a:endParaRPr lang="en-GB"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47575"/>
            <a:ext cx="2942450" cy="22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435" y="2937925"/>
            <a:ext cx="5644164" cy="29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Cross-platform ? Mac vs Windows, iOS vs Android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JCTIC eLearning: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Digital Learning Hub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Google Classroom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Google Drive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Google Docs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Office365…..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25</a:t>
            </a:fld>
            <a:endParaRPr lang="en-GB"/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Most are Web Services in JCTIC running on a Web Browser.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e.g. GOOGLE CHROME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0574" y="3666549"/>
            <a:ext cx="1467037" cy="146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BYOD Framework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26</a:t>
            </a:fld>
            <a:endParaRPr lang="en-GB"/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l="6824" t="9198" r="7339"/>
          <a:stretch/>
        </p:blipFill>
        <p:spPr>
          <a:xfrm>
            <a:off x="0" y="1419450"/>
            <a:ext cx="9144000" cy="5138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BYOD Framework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27</a:t>
            </a:fld>
            <a:endParaRPr lang="en-GB"/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11700" y="1433424"/>
            <a:ext cx="8520600" cy="48567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JCTIC IT AUP, Privacy Statement and Copyright Statement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Coverage and Design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Device Registration, User Access Rights and Authentication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Central Monitoring System and Users’ Conduct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Use of Own Devices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School Mobile Learning Devices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Web Content Filtering on JCTIC Networks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Insurance, liability &amp; Security of Devices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Disciplinary Measures related to the Misuse / Abuse of JCTIC Wi-Fi System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Misuse of the Service and Getting Help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FAQ for Teachers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FAQ for Students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ts val="2400"/>
              <a:buFont typeface="Economica"/>
              <a:buAutoNum type="arabicPeriod"/>
            </a:pPr>
            <a:r>
              <a:rPr lang="en-GB" sz="2400">
                <a:latin typeface="Economica"/>
                <a:ea typeface="Economica"/>
                <a:cs typeface="Economica"/>
                <a:sym typeface="Economica"/>
              </a:rPr>
              <a:t>FAQ for Parents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l="25194" t="24731" r="27543" b="4099"/>
          <a:stretch/>
        </p:blipFill>
        <p:spPr>
          <a:xfrm>
            <a:off x="1367976" y="1484025"/>
            <a:ext cx="6828850" cy="506432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4803300" cy="120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Mobile devices provision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Subject Support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11700" y="1434833"/>
            <a:ext cx="8520600" cy="522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In order to enhance the ICT support to subjects, a subject ­based ICT Support Coordinator is assigned to each subject.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rgbClr val="D9D9D9"/>
                </a:highlight>
                <a:latin typeface="Economica"/>
                <a:ea typeface="Economica"/>
                <a:cs typeface="Economica"/>
                <a:sym typeface="Economica"/>
              </a:rPr>
              <a:t>ENG BIO IS VA CHI CL PE HIST GEO MATHS CHIST PTH CLPE LS ICT DT ECON BAFS PHYSICS CHEM MUSIC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The roles of our subject support coordinators are: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● conduct at least 3 meetings with the panel / panel head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● conduct at least 1 ICT SD Workshop with the panel / panel head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● assist panels in maintaining the </a:t>
            </a:r>
            <a:r>
              <a:rPr lang="en-GB" sz="30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Blended Learning Resource Pages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Economica"/>
                <a:ea typeface="Economica"/>
                <a:cs typeface="Economica"/>
                <a:sym typeface="Economica"/>
              </a:rPr>
              <a:t>● passing subject ­related Blended Learning Resources to panels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84900" y="155525"/>
            <a:ext cx="8579100" cy="3087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4800" b="1"/>
              <a:t>Content:</a:t>
            </a: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GB" sz="4800"/>
              <a:t>The development of a school-based </a:t>
            </a:r>
            <a:r>
              <a:rPr lang="en-GB" sz="4800">
                <a:solidFill>
                  <a:srgbClr val="FF0000"/>
                </a:solidFill>
              </a:rPr>
              <a:t>LMS</a:t>
            </a:r>
            <a:r>
              <a:rPr lang="en-GB" sz="4800"/>
              <a:t> with </a:t>
            </a:r>
            <a:r>
              <a:rPr lang="en-GB" sz="4800">
                <a:solidFill>
                  <a:srgbClr val="FF0000"/>
                </a:solidFill>
              </a:rPr>
              <a:t>GSFE </a:t>
            </a:r>
          </a:p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AutoNum type="arabicPeriod"/>
            </a:pPr>
            <a:r>
              <a:rPr lang="en-GB" sz="4800"/>
              <a:t>Cross-platform </a:t>
            </a:r>
            <a:r>
              <a:rPr lang="en-GB" sz="4800">
                <a:solidFill>
                  <a:srgbClr val="FF0000"/>
                </a:solidFill>
              </a:rPr>
              <a:t>BYOD</a:t>
            </a:r>
          </a:p>
          <a:p>
            <a:pPr marL="457200" lvl="0" indent="-533400" algn="l">
              <a:spcBef>
                <a:spcPts val="0"/>
              </a:spcBef>
              <a:buSzPts val="4800"/>
              <a:buAutoNum type="arabicPeriod"/>
            </a:pPr>
            <a:r>
              <a:rPr lang="en-GB" sz="4800"/>
              <a:t>Hands-on:</a:t>
            </a:r>
            <a:r>
              <a:rPr lang="en-GB" sz="4800">
                <a:solidFill>
                  <a:srgbClr val="FF0000"/>
                </a:solidFill>
              </a:rPr>
              <a:t> eLearning @JCTIC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289525" y="533700"/>
            <a:ext cx="8308800" cy="2040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4800">
                <a:solidFill>
                  <a:srgbClr val="FF0000"/>
                </a:solidFill>
              </a:rPr>
              <a:t>3. Hands-on: eLearning @JCTIC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286350" y="421550"/>
            <a:ext cx="8571300" cy="1256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Digital Learning Hub @ JCTIC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31</a:t>
            </a:fld>
            <a:endParaRPr lang="en-GB"/>
          </a:p>
        </p:txBody>
      </p:sp>
      <p:sp>
        <p:nvSpPr>
          <p:cNvPr id="321" name="Shape 321"/>
          <p:cNvSpPr txBox="1"/>
          <p:nvPr/>
        </p:nvSpPr>
        <p:spPr>
          <a:xfrm>
            <a:off x="582875" y="1872300"/>
            <a:ext cx="8178600" cy="13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With our Chromebook or your own device,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please visit</a:t>
            </a:r>
            <a:r>
              <a:rPr lang="en-GB" sz="24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4800" b="1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https://hub.tic.edu.hk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06375" y="3748450"/>
            <a:ext cx="5741700" cy="13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Browse to 1A → 21C Demo Hub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751925" y="5278525"/>
            <a:ext cx="5741700" cy="13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Try to locate the handout for Google Classroom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286350" y="421550"/>
            <a:ext cx="8571300" cy="1256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/>
              <a:t>Google Classroom @ JCTIC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32</a:t>
            </a:fld>
            <a:endParaRPr lang="en-GB"/>
          </a:p>
        </p:txBody>
      </p:sp>
      <p:sp>
        <p:nvSpPr>
          <p:cNvPr id="330" name="Shape 330"/>
          <p:cNvSpPr txBox="1"/>
          <p:nvPr/>
        </p:nvSpPr>
        <p:spPr>
          <a:xfrm>
            <a:off x="842550" y="1872300"/>
            <a:ext cx="8178600" cy="13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Follow the instructions in the handout you found, complete the </a:t>
            </a:r>
            <a:r>
              <a:rPr lang="en-GB" sz="3600" b="1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Assignments</a:t>
            </a:r>
            <a:r>
              <a:rPr lang="en-GB" sz="3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in Google Classroom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End of our sharings.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/>
              <a:t>Thank You!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33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-8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b="1"/>
              <a:t>Jockey Club Ti-I College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9"/>
            <a:ext cx="9144000" cy="60959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b="1"/>
              <a:t>About Us: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59200" y="1429925"/>
            <a:ext cx="8573100" cy="467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445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29-year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subsidized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EMI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school with specific school missions (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Sports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and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Visual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Arts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)</a:t>
            </a: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100% discretion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,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Territory-wide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student intake </a:t>
            </a: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Mostly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Band 1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students</a:t>
            </a: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Spacious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non-standard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school campus</a:t>
            </a: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66 teachers (average age around 40)</a:t>
            </a:r>
          </a:p>
          <a:p>
            <a:pPr marL="457200" lvl="0" indent="-44450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Harmonious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staff culture and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low turnover rate</a:t>
            </a:r>
          </a:p>
          <a:p>
            <a:pPr marL="0" lvl="0" indent="0" rtl="0">
              <a:spcBef>
                <a:spcPts val="500"/>
              </a:spcBef>
              <a:spcAft>
                <a:spcPts val="600"/>
              </a:spcAft>
              <a:buNone/>
            </a:pPr>
            <a:endParaRPr sz="32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b="1"/>
              <a:t>About Us: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20425" y="1633625"/>
            <a:ext cx="7988100" cy="445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500"/>
              </a:spcBef>
              <a:spcAft>
                <a:spcPts val="0"/>
              </a:spcAft>
              <a:buSzPts val="32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Principal - Mr.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Vincent CHENG</a:t>
            </a:r>
            <a:r>
              <a:rPr lang="en-GB" sz="340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(</a:t>
            </a:r>
            <a:r>
              <a:rPr lang="en-GB" sz="3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principal@tic.edu.hk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)</a:t>
            </a:r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Sch. Admin. / Evidence-based L&amp;T supported </a:t>
            </a:r>
            <a:b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</a:b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with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self-developed ICT Systems</a:t>
            </a:r>
          </a:p>
          <a:p>
            <a:pPr marL="457200" lvl="0" indent="-444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Wi-Fi900A, with </a:t>
            </a:r>
            <a:r>
              <a:rPr lang="en-GB" sz="340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100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GB" sz="340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AP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, </a:t>
            </a:r>
            <a:r>
              <a:rPr lang="en-GB" sz="340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BYOD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started in 15-16</a:t>
            </a:r>
          </a:p>
          <a:p>
            <a:pPr marL="457200" lvl="0" indent="-444500" rtl="0">
              <a:spcBef>
                <a:spcPts val="0"/>
              </a:spcBef>
              <a:buSzPts val="3400"/>
              <a:buFont typeface="Economica"/>
              <a:buChar char="❖"/>
            </a:pP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 relatively </a:t>
            </a:r>
            <a:r>
              <a:rPr lang="en-GB" sz="3400" b="1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young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subsidized 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school </a:t>
            </a:r>
            <a:r>
              <a:rPr lang="en-GB" sz="3400" b="1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	      lacks strong financial support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from </a:t>
            </a:r>
            <a:r>
              <a:rPr lang="en-GB" sz="340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IMC</a:t>
            </a:r>
            <a:r>
              <a:rPr lang="en-GB" sz="3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or </a:t>
            </a:r>
            <a:r>
              <a:rPr lang="en-GB" sz="3400" b="1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Alumni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sp>
        <p:nvSpPr>
          <p:cNvPr id="110" name="Shape 110"/>
          <p:cNvSpPr/>
          <p:nvPr/>
        </p:nvSpPr>
        <p:spPr>
          <a:xfrm>
            <a:off x="6214000" y="4260125"/>
            <a:ext cx="354600" cy="36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26925" y="171775"/>
            <a:ext cx="8583000" cy="2521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/>
              <a:t>1. The development of A school-based </a:t>
            </a:r>
            <a:r>
              <a:rPr lang="en-GB" sz="4800" b="1">
                <a:solidFill>
                  <a:srgbClr val="980000"/>
                </a:solidFill>
              </a:rPr>
              <a:t>LMS</a:t>
            </a:r>
            <a:r>
              <a:rPr lang="en-GB" sz="4800"/>
              <a:t> with </a:t>
            </a:r>
            <a:r>
              <a:rPr lang="en-GB" sz="4800" b="1">
                <a:solidFill>
                  <a:srgbClr val="0000FF"/>
                </a:solidFill>
              </a:rPr>
              <a:t>Google Suite for Education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sp>
        <p:nvSpPr>
          <p:cNvPr id="117" name="Shape 117"/>
          <p:cNvSpPr txBox="1"/>
          <p:nvPr/>
        </p:nvSpPr>
        <p:spPr>
          <a:xfrm>
            <a:off x="820500" y="2493175"/>
            <a:ext cx="7330200" cy="92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4800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http://hub.tic.edu.hk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 descr="static_qr_code_without_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499" y="3895499"/>
            <a:ext cx="2206500" cy="2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2501" y="3419575"/>
            <a:ext cx="5481500" cy="274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94400" y="162525"/>
            <a:ext cx="8618400" cy="2040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sz="4800"/>
              <a:t>So m</a:t>
            </a:r>
            <a:r>
              <a:rPr lang="en-GB" sz="4800" b="1"/>
              <a:t>any </a:t>
            </a:r>
            <a:r>
              <a:rPr lang="en-GB" sz="4800" b="1">
                <a:solidFill>
                  <a:srgbClr val="0000FF"/>
                </a:solidFill>
              </a:rPr>
              <a:t>LMS</a:t>
            </a:r>
            <a:r>
              <a:rPr lang="en-GB" sz="4800"/>
              <a:t>, some are even free</a:t>
            </a:r>
            <a:r>
              <a:rPr lang="en-GB" sz="4800" b="1"/>
              <a:t>. </a:t>
            </a:r>
            <a:br>
              <a:rPr lang="en-GB" sz="4800" b="1"/>
            </a:br>
            <a:r>
              <a:rPr lang="en-GB" sz="4800" b="1"/>
              <a:t>Why build someth</a:t>
            </a:r>
            <a:r>
              <a:rPr lang="en-GB" sz="4800"/>
              <a:t>ing</a:t>
            </a:r>
            <a:r>
              <a:rPr lang="en-GB" sz="4800" b="1"/>
              <a:t> on your own?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41176"/>
            <a:ext cx="1472279" cy="14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963575" y="2484088"/>
            <a:ext cx="348900" cy="524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8" name="Shape 128"/>
          <p:cNvGrpSpPr/>
          <p:nvPr/>
        </p:nvGrpSpPr>
        <p:grpSpPr>
          <a:xfrm>
            <a:off x="86395" y="3497275"/>
            <a:ext cx="2719450" cy="1103950"/>
            <a:chOff x="-33542" y="4696700"/>
            <a:chExt cx="2719450" cy="1103950"/>
          </a:xfrm>
        </p:grpSpPr>
        <p:pic>
          <p:nvPicPr>
            <p:cNvPr id="129" name="Shape 129"/>
            <p:cNvPicPr preferRelativeResize="0"/>
            <p:nvPr/>
          </p:nvPicPr>
          <p:blipFill rotWithShape="1">
            <a:blip r:embed="rId4">
              <a:alphaModFix/>
            </a:blip>
            <a:srcRect l="40116"/>
            <a:stretch/>
          </p:blipFill>
          <p:spPr>
            <a:xfrm>
              <a:off x="-33542" y="4696700"/>
              <a:ext cx="2719450" cy="110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Shape 130"/>
            <p:cNvSpPr txBox="1"/>
            <p:nvPr/>
          </p:nvSpPr>
          <p:spPr>
            <a:xfrm>
              <a:off x="1027375" y="5185000"/>
              <a:ext cx="597600" cy="5247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1063" y="2079324"/>
            <a:ext cx="3322950" cy="11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063" y="1974200"/>
            <a:ext cx="32480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8525" y="3497274"/>
            <a:ext cx="3248025" cy="79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88450" y="4685025"/>
            <a:ext cx="1584000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5137" y="4685029"/>
            <a:ext cx="2058963" cy="1985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6398" y="5605650"/>
            <a:ext cx="2834376" cy="11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3400" y="3588200"/>
            <a:ext cx="2617576" cy="89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73700" y="641525"/>
            <a:ext cx="7596600" cy="5717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GB" sz="7000">
                <a:solidFill>
                  <a:srgbClr val="CC0000"/>
                </a:solidFill>
              </a:rPr>
              <a:t>User Management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CC0000"/>
                </a:solidFill>
              </a:rPr>
              <a:t>(SSO: Google Suite for Education, Windows AD, HKEdCity, …...)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6000">
                <a:solidFill>
                  <a:srgbClr val="CC0000"/>
                </a:solidFill>
              </a:rPr>
              <a:t>Learning Curve</a:t>
            </a:r>
            <a:br>
              <a:rPr lang="en-GB" sz="4400">
                <a:solidFill>
                  <a:srgbClr val="CC0000"/>
                </a:solidFill>
              </a:rPr>
            </a:br>
            <a:r>
              <a:rPr lang="en-GB" sz="2000">
                <a:solidFill>
                  <a:srgbClr val="CC0000"/>
                </a:solidFill>
              </a:rPr>
              <a:t>(teachers, not students)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5000">
                <a:solidFill>
                  <a:srgbClr val="CC0000"/>
                </a:solidFill>
              </a:rPr>
              <a:t>Accessibility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4000">
                <a:solidFill>
                  <a:srgbClr val="CC0000"/>
                </a:solidFill>
              </a:rPr>
              <a:t>Sharing among Teachers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3000">
                <a:solidFill>
                  <a:srgbClr val="CC0000"/>
                </a:solidFill>
              </a:rPr>
              <a:t>Social elements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2500">
                <a:solidFill>
                  <a:srgbClr val="CC0000"/>
                </a:solidFill>
              </a:rPr>
              <a:t>School hosted vs Cloud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GB" sz="2000">
                <a:solidFill>
                  <a:srgbClr val="CC0000"/>
                </a:solidFill>
              </a:rPr>
              <a:t>Storage Limit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CC0000"/>
                </a:solidFill>
              </a:rPr>
              <a:t>Cost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853</Words>
  <Application>Microsoft Office PowerPoint</Application>
  <PresentationFormat>如螢幕大小 (4:3)</PresentationFormat>
  <Paragraphs>168</Paragraphs>
  <Slides>33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8" baseType="lpstr">
      <vt:lpstr>PT Sans Narrow</vt:lpstr>
      <vt:lpstr>Open Sans</vt:lpstr>
      <vt:lpstr>Arial</vt:lpstr>
      <vt:lpstr>Economica</vt:lpstr>
      <vt:lpstr>Tropic</vt:lpstr>
      <vt:lpstr>Building a School-based LMS with Google Suite for Edu.</vt:lpstr>
      <vt:lpstr>About Us:</vt:lpstr>
      <vt:lpstr>Content: The development of a school-based LMS with GSFE  Cross-platform BYOD Hands-on: eLearning @JCTIC</vt:lpstr>
      <vt:lpstr>Jockey Club Ti-I College</vt:lpstr>
      <vt:lpstr>About Us:</vt:lpstr>
      <vt:lpstr>About Us:</vt:lpstr>
      <vt:lpstr>1. The development of A school-based LMS with Google Suite for Education</vt:lpstr>
      <vt:lpstr>So many LMS, some are even free.  Why build something on your own?</vt:lpstr>
      <vt:lpstr>User Management (SSO: Google Suite for Education, Windows AD, HKEdCity, …...) Learning Curve (teachers, not students) Accessibility Sharing among Teachers Social elements School hosted vs Cloud Storage Limit Cost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 BYOD - A Cross-platform Approach</vt:lpstr>
      <vt:lpstr>School Policy - BYOD</vt:lpstr>
      <vt:lpstr>Definition of Devices</vt:lpstr>
      <vt:lpstr>Smartphone in Campus: </vt:lpstr>
      <vt:lpstr>Use of devices in Campus:</vt:lpstr>
      <vt:lpstr>Cross-platform ? Mac vs Windows, iOS vs Android</vt:lpstr>
      <vt:lpstr>BYOD Framework</vt:lpstr>
      <vt:lpstr>BYOD Framework</vt:lpstr>
      <vt:lpstr>Mobile devices provision</vt:lpstr>
      <vt:lpstr>Subject Support</vt:lpstr>
      <vt:lpstr>3. Hands-on: eLearning @JCTIC</vt:lpstr>
      <vt:lpstr>Digital Learning Hub @ JCTIC</vt:lpstr>
      <vt:lpstr>Google Classroom @ JCTIC</vt:lpstr>
      <vt:lpstr>End of our sharings.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School-based LMS with Google Suite for Edu.</dc:title>
  <dc:creator>Iris Tai</dc:creator>
  <cp:lastModifiedBy>Iris Tai</cp:lastModifiedBy>
  <cp:revision>1</cp:revision>
  <dcterms:modified xsi:type="dcterms:W3CDTF">2017-12-11T06:26:51Z</dcterms:modified>
</cp:coreProperties>
</file>